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74" r:id="rId3"/>
    <p:sldId id="257" r:id="rId4"/>
    <p:sldId id="258" r:id="rId5"/>
    <p:sldId id="259" r:id="rId6"/>
    <p:sldId id="280" r:id="rId7"/>
    <p:sldId id="281" r:id="rId8"/>
    <p:sldId id="282" r:id="rId9"/>
    <p:sldId id="275" r:id="rId10"/>
    <p:sldId id="283" r:id="rId11"/>
    <p:sldId id="271" r:id="rId12"/>
    <p:sldId id="269" r:id="rId13"/>
    <p:sldId id="284" r:id="rId14"/>
    <p:sldId id="266" r:id="rId15"/>
    <p:sldId id="267" r:id="rId16"/>
    <p:sldId id="265" r:id="rId17"/>
    <p:sldId id="276" r:id="rId18"/>
    <p:sldId id="273" r:id="rId19"/>
    <p:sldId id="278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8" autoAdjust="0"/>
    <p:restoredTop sz="89920" autoAdjust="0"/>
  </p:normalViewPr>
  <p:slideViewPr>
    <p:cSldViewPr snapToGrid="0">
      <p:cViewPr>
        <p:scale>
          <a:sx n="66" d="100"/>
          <a:sy n="66" d="100"/>
        </p:scale>
        <p:origin x="6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45EE3-7F52-4A74-8C1C-D0047DAFAB0B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BB815-70D0-43FD-BADE-B7A9B76D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6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BB815-70D0-43FD-BADE-B7A9B76D1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6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BB815-70D0-43FD-BADE-B7A9B76D1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2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Our approach is very simple to take the EEG signal , applying preprocessing , modeling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BB815-70D0-43FD-BADE-B7A9B76D1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0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6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1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84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005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89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1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52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30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5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3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6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2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3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3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EB401-37ED-4A59-B08B-613DB6A7C624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81386-31D4-4649-A2CB-41BE0E7F2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46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F1BD1-983F-F37D-A00C-C7BB6EB97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838" y="3763925"/>
            <a:ext cx="9144000" cy="91584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ahnschrift SemiBold SemiConden" panose="020B0502040204020203" pitchFamily="34" charset="0"/>
              </a:rPr>
              <a:t>Real-Time Brain-Mobile phone Interface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B18227-AF9C-FCA1-5694-6D77C20AD7C6}"/>
              </a:ext>
            </a:extLst>
          </p:cNvPr>
          <p:cNvSpPr/>
          <p:nvPr/>
        </p:nvSpPr>
        <p:spPr>
          <a:xfrm>
            <a:off x="10104131" y="240461"/>
            <a:ext cx="1527404" cy="1471843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Picture 9" descr="Text, shape&#10;&#10;Description automatically generated with medium confidence">
            <a:extLst>
              <a:ext uri="{FF2B5EF4-FFF2-40B4-BE49-F238E27FC236}">
                <a16:creationId xmlns:a16="http://schemas.microsoft.com/office/drawing/2014/main" id="{E722A932-05BA-C218-7D39-985FA5CFA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131" y="240461"/>
            <a:ext cx="4175737" cy="2248019"/>
          </a:xfrm>
          <a:prstGeom prst="rect">
            <a:avLst/>
          </a:prstGeom>
        </p:spPr>
      </p:pic>
      <p:sp>
        <p:nvSpPr>
          <p:cNvPr id="14" name="Google Shape;95;p1">
            <a:extLst>
              <a:ext uri="{FF2B5EF4-FFF2-40B4-BE49-F238E27FC236}">
                <a16:creationId xmlns:a16="http://schemas.microsoft.com/office/drawing/2014/main" id="{69AA8E20-09CF-CB57-51FD-466EA46B4A71}"/>
              </a:ext>
            </a:extLst>
          </p:cNvPr>
          <p:cNvSpPr txBox="1"/>
          <p:nvPr/>
        </p:nvSpPr>
        <p:spPr>
          <a:xfrm>
            <a:off x="3216678" y="6008120"/>
            <a:ext cx="6174658" cy="7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ea typeface="Play"/>
                <a:cs typeface="Play"/>
                <a:sym typeface="Play"/>
              </a:rPr>
              <a:t>Faculty of Computer and Information Science </a:t>
            </a:r>
            <a:endParaRPr dirty="0"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ea typeface="Play"/>
                <a:cs typeface="Play"/>
                <a:sym typeface="Play"/>
              </a:rPr>
              <a:t>Ain Shams University</a:t>
            </a:r>
            <a:endParaRPr sz="1800" b="1" i="0" u="none" strike="noStrike" cap="none" dirty="0">
              <a:ea typeface="Play"/>
              <a:cs typeface="Play"/>
              <a:sym typeface="Play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497AD5-E867-779A-7331-989F8ED13D61}"/>
              </a:ext>
            </a:extLst>
          </p:cNvPr>
          <p:cNvSpPr/>
          <p:nvPr/>
        </p:nvSpPr>
        <p:spPr>
          <a:xfrm>
            <a:off x="2725961" y="2028997"/>
            <a:ext cx="674007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effectLst>
                  <a:glow rad="101600">
                    <a:schemeClr val="tx1">
                      <a:lumMod val="75000"/>
                      <a:alpha val="60000"/>
                    </a:schemeClr>
                  </a:glow>
                </a:effectLst>
              </a:rPr>
              <a:t>NeuroPhone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glow rad="101600">
                  <a:schemeClr val="tx1">
                    <a:lumMod val="75000"/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429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8903-9873-D064-B03B-4FE7E16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01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7FD5-1F0E-F1A8-C317-DAB70D1E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827" y="1788743"/>
            <a:ext cx="10767743" cy="4583027"/>
          </a:xfrm>
        </p:spPr>
        <p:txBody>
          <a:bodyPr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Providing a BCI-based mobile phone communication application that would serve people with motor disability.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D1D17-836D-054A-ED18-895C56B45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14" y="2862843"/>
            <a:ext cx="4740917" cy="355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6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52146D-0E84-5FA0-46FA-59B2682F1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477565"/>
              </p:ext>
            </p:extLst>
          </p:nvPr>
        </p:nvGraphicFramePr>
        <p:xfrm>
          <a:off x="0" y="0"/>
          <a:ext cx="12192001" cy="689711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83092">
                  <a:extLst>
                    <a:ext uri="{9D8B030D-6E8A-4147-A177-3AD203B41FA5}">
                      <a16:colId xmlns:a16="http://schemas.microsoft.com/office/drawing/2014/main" val="2657414887"/>
                    </a:ext>
                  </a:extLst>
                </a:gridCol>
                <a:gridCol w="672070">
                  <a:extLst>
                    <a:ext uri="{9D8B030D-6E8A-4147-A177-3AD203B41FA5}">
                      <a16:colId xmlns:a16="http://schemas.microsoft.com/office/drawing/2014/main" val="3404723668"/>
                    </a:ext>
                  </a:extLst>
                </a:gridCol>
                <a:gridCol w="1845598">
                  <a:extLst>
                    <a:ext uri="{9D8B030D-6E8A-4147-A177-3AD203B41FA5}">
                      <a16:colId xmlns:a16="http://schemas.microsoft.com/office/drawing/2014/main" val="29656741"/>
                    </a:ext>
                  </a:extLst>
                </a:gridCol>
                <a:gridCol w="3239560">
                  <a:extLst>
                    <a:ext uri="{9D8B030D-6E8A-4147-A177-3AD203B41FA5}">
                      <a16:colId xmlns:a16="http://schemas.microsoft.com/office/drawing/2014/main" val="3452185178"/>
                    </a:ext>
                  </a:extLst>
                </a:gridCol>
                <a:gridCol w="2178304">
                  <a:extLst>
                    <a:ext uri="{9D8B030D-6E8A-4147-A177-3AD203B41FA5}">
                      <a16:colId xmlns:a16="http://schemas.microsoft.com/office/drawing/2014/main" val="1085154124"/>
                    </a:ext>
                  </a:extLst>
                </a:gridCol>
                <a:gridCol w="2373377">
                  <a:extLst>
                    <a:ext uri="{9D8B030D-6E8A-4147-A177-3AD203B41FA5}">
                      <a16:colId xmlns:a16="http://schemas.microsoft.com/office/drawing/2014/main" val="3334009147"/>
                    </a:ext>
                  </a:extLst>
                </a:gridCol>
              </a:tblGrid>
              <a:tr h="43928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890691"/>
                  </a:ext>
                </a:extLst>
              </a:tr>
              <a:tr h="16312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Single-trial stimuli classification from detected P300 for augmented Brain–Computer Interface: A deep learning approach</a:t>
                      </a: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Sep-2022</a:t>
                      </a: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Collected from 22 subjects,11 males and 11 females, aged from 19-30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200" dirty="0"/>
                        <a:t>- EEG signals were sampled at a rate of 512 Hz, amplified with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half-amplitude band pass of 0.016–70 Hz then an offline band-pass filter was then applied, between 0.1 Hz and 20 Hz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- Data was presented in the form of 3D matrix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2-level hierarchal CNN-LSTM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- First Level that predicts target or not target: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Accuracy: Male = 80.7 ± 6.6    Female= 87.3 ± 4.3</a:t>
                      </a:r>
                    </a:p>
                    <a:p>
                      <a:pPr lvl="0" rtl="0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- Second Level that determines whether it’s a visual or audio 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Accuracy: Male 92.8 ± 8.0    Female= 94.6 ± 4.5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723455"/>
                  </a:ext>
                </a:extLst>
              </a:tr>
              <a:tr h="124741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</a:rPr>
                        <a:t>Data Augmentation for P300-based Brain-Computer Interfaces Using Generative Adversarial Networks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</a:rPr>
                        <a:t>a P300-based BCI Speller system used an overt attention mode </a:t>
                      </a:r>
                    </a:p>
                    <a:p>
                      <a:pPr algn="l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Consists of 16 electrodes, gathered from 10 females, mean age 26.8 ± 5.6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EEG signal has amplified with a sample rate of 256hz</a:t>
                      </a:r>
                    </a:p>
                    <a:p>
                      <a:r>
                        <a:rPr lang="en-US" sz="1200" dirty="0"/>
                        <a:t>High pass filter with cutting frequency of 0.1hz</a:t>
                      </a:r>
                    </a:p>
                    <a:p>
                      <a:r>
                        <a:rPr lang="en-US" sz="1200" dirty="0"/>
                        <a:t>Low pass filter with cutting frequency of 20hz</a:t>
                      </a:r>
                    </a:p>
                    <a:p>
                      <a:r>
                        <a:rPr lang="en-US" sz="1200" dirty="0"/>
                        <a:t>The data is normalized by applying a min-max normalization.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deep convolutional GAN (DCGAN) , 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fontAlgn="base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Wasserstein GAN with gradient penalty (WGAN-GP) , deep convolutional GAN (DCGAN)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subject-specific 11% improvement , subject-independent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no improvement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168579"/>
                  </a:ext>
                </a:extLst>
              </a:tr>
              <a:tr h="1594752">
                <a:tc>
                  <a:txBody>
                    <a:bodyPr/>
                    <a:lstStyle/>
                    <a:p>
                      <a:r>
                        <a:rPr lang="en-US" sz="1200" dirty="0"/>
                        <a:t>A Smart Home Control Prototype Using a P300-Based Brain–Computer Interface for Post-stroke Patients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BCI competition II and BCI competition III dataset, The EEG data acquires through 64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Down sample the EEG signal from 2400 to 120 Hz, six-order bandpass Butterworth filter with cut-off frequencies 1 and 15 Hz, each channel signal under the 10th percentile and above 90th percentile was replaced by the 10th percentile or the 90th percentile, Data was extracted between 0 and 1000 </a:t>
                      </a:r>
                      <a:r>
                        <a:rPr lang="en-US" sz="1200" dirty="0" err="1"/>
                        <a:t>ms</a:t>
                      </a:r>
                      <a:r>
                        <a:rPr lang="en-US" sz="1200" dirty="0"/>
                        <a:t> posterior obtaining 120 samples per trial, the data was standardized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MLP ,SVM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SVM has achieved around 78% and 69%.</a:t>
                      </a:r>
                    </a:p>
                    <a:p>
                      <a:r>
                        <a:rPr lang="en-US" sz="1200" dirty="0"/>
                        <a:t>MLP has achieved above 91.79% and 89.76%.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521674"/>
                  </a:ext>
                </a:extLst>
              </a:tr>
              <a:tr h="1984433">
                <a:tc>
                  <a:txBody>
                    <a:bodyPr/>
                    <a:lstStyle/>
                    <a:p>
                      <a:r>
                        <a:rPr lang="en-US" sz="1200" dirty="0" err="1"/>
                        <a:t>MsCNN</a:t>
                      </a:r>
                      <a:r>
                        <a:rPr lang="en-US" sz="1200" dirty="0"/>
                        <a:t> A Deep Learning Framework for P300-Based Brain–Computer Interface Speller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>
                          <a:effectLst/>
                        </a:rPr>
                        <a:t>2019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was collected from volunteers grouped by healthy and disabled subjects, aged between 20 and 55 six healthy participants (S01 to S06) and three post-stroke patients (S07 to S09)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According to the prior knowledge of P300, it is assumed that after the stimulus, 667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of EEG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datais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sufficient for P300 based character recognition [11].● An eight order Chebyshev Type I bandpass filter of cut-off frequency 0.1-10 Hz is used to filter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theEEG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signal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modelis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proposed as it extracts multi-resolution deep features from the data. These features learn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diverseinformation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from the acquired EEG signal.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209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02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5F912B-BFAD-8F9D-9542-8857FA252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65126"/>
              </p:ext>
            </p:extLst>
          </p:nvPr>
        </p:nvGraphicFramePr>
        <p:xfrm>
          <a:off x="0" y="0"/>
          <a:ext cx="12192000" cy="652558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01786">
                  <a:extLst>
                    <a:ext uri="{9D8B030D-6E8A-4147-A177-3AD203B41FA5}">
                      <a16:colId xmlns:a16="http://schemas.microsoft.com/office/drawing/2014/main" val="2657414887"/>
                    </a:ext>
                  </a:extLst>
                </a:gridCol>
                <a:gridCol w="682388">
                  <a:extLst>
                    <a:ext uri="{9D8B030D-6E8A-4147-A177-3AD203B41FA5}">
                      <a16:colId xmlns:a16="http://schemas.microsoft.com/office/drawing/2014/main" val="3404723668"/>
                    </a:ext>
                  </a:extLst>
                </a:gridCol>
                <a:gridCol w="2323160">
                  <a:extLst>
                    <a:ext uri="{9D8B030D-6E8A-4147-A177-3AD203B41FA5}">
                      <a16:colId xmlns:a16="http://schemas.microsoft.com/office/drawing/2014/main" val="29656741"/>
                    </a:ext>
                  </a:extLst>
                </a:gridCol>
                <a:gridCol w="2759013">
                  <a:extLst>
                    <a:ext uri="{9D8B030D-6E8A-4147-A177-3AD203B41FA5}">
                      <a16:colId xmlns:a16="http://schemas.microsoft.com/office/drawing/2014/main" val="3452185178"/>
                    </a:ext>
                  </a:extLst>
                </a:gridCol>
                <a:gridCol w="2682677">
                  <a:extLst>
                    <a:ext uri="{9D8B030D-6E8A-4147-A177-3AD203B41FA5}">
                      <a16:colId xmlns:a16="http://schemas.microsoft.com/office/drawing/2014/main" val="1085154124"/>
                    </a:ext>
                  </a:extLst>
                </a:gridCol>
                <a:gridCol w="1842976">
                  <a:extLst>
                    <a:ext uri="{9D8B030D-6E8A-4147-A177-3AD203B41FA5}">
                      <a16:colId xmlns:a16="http://schemas.microsoft.com/office/drawing/2014/main" val="3334009147"/>
                    </a:ext>
                  </a:extLst>
                </a:gridCol>
              </a:tblGrid>
              <a:tr h="480446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890691"/>
                  </a:ext>
                </a:extLst>
              </a:tr>
              <a:tr h="9702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Deep Learning-based Classification for Brain-Computer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</a:rPr>
                        <a:t>2017</a:t>
                      </a:r>
                    </a:p>
                    <a:p>
                      <a:endParaRPr lang="en-US" sz="10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the SSVEP dataset-The experiment consists of 256 channel SSVEP recordings of 11 subjects (8 males and 3 females) with a sampling frequency of 250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050" dirty="0"/>
                        <a:t>The EEG signals are normalized, bandpass filtered between 5-48 Hz, and notch filtered at 50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Traditional Classifiers(KNN / decision trees / MLP / SVM / SVMG (Gaussian kernel))Deep Learning methods(CNN / RNN with LSTM architecture)Num of Classes: recordings of 11 subjects Mean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/>
                      <a:r>
                        <a:rPr lang="en-US" sz="1050" dirty="0"/>
                        <a:t>CNN:69%RNN with LSTM:67%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723455"/>
                  </a:ext>
                </a:extLst>
              </a:tr>
              <a:tr h="1305234">
                <a:tc>
                  <a:txBody>
                    <a:bodyPr/>
                    <a:lstStyle/>
                    <a:p>
                      <a:r>
                        <a:rPr lang="en-US" sz="1050" dirty="0"/>
                        <a:t>P300-based Applications for Interacting with Smart Mobile Devices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recorded EEG activity from 6 healthy subjects: 5, males and 1 female, with age ranging from 21 to 33.-Data was recorded using the wireless consumer, </a:t>
                      </a:r>
                      <a:r>
                        <a:rPr lang="en-US" sz="1050" dirty="0" err="1"/>
                        <a:t>Emotiv</a:t>
                      </a:r>
                      <a:r>
                        <a:rPr lang="en-US" sz="1050" dirty="0"/>
                        <a:t> EPOC neuroheadset which has 14 electrodes located at -20 characters as training data and an unlabeled online testing dataset of 12 symbols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signals were preprocessed using </a:t>
                      </a:r>
                      <a:r>
                        <a:rPr lang="en-US" sz="1050" dirty="0" err="1"/>
                        <a:t>CommonAverage</a:t>
                      </a:r>
                      <a:r>
                        <a:rPr lang="en-US" sz="1050" dirty="0"/>
                        <a:t> Reference (CAR) filter and moving average filter </a:t>
                      </a:r>
                      <a:r>
                        <a:rPr lang="en-US" sz="1050" dirty="0" err="1"/>
                        <a:t>toremove</a:t>
                      </a:r>
                      <a:r>
                        <a:rPr lang="en-US" sz="1050" dirty="0"/>
                        <a:t> the noise-A moving average window of 13 samples was </a:t>
                      </a:r>
                      <a:r>
                        <a:rPr lang="en-US" sz="1050" dirty="0" err="1"/>
                        <a:t>thenapplied</a:t>
                      </a:r>
                      <a:r>
                        <a:rPr lang="en-US" sz="1050" dirty="0"/>
                        <a:t> to each channel to smooth the recorded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using ensemble learning </a:t>
                      </a:r>
                      <a:r>
                        <a:rPr lang="en-US" sz="1050" dirty="0" err="1"/>
                        <a:t>modelFisher’s</a:t>
                      </a:r>
                      <a:r>
                        <a:rPr lang="en-US" sz="1050" dirty="0"/>
                        <a:t> Linear Discriminant (FLD) finds the best decision boundary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83%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168579"/>
                  </a:ext>
                </a:extLst>
              </a:tr>
              <a:tr h="1609789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</a:rPr>
                        <a:t>Asynchronous P300-Based Brain-Computer Interface to Control a Virtual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Pre-collected Data:</a:t>
                      </a:r>
                      <a:endParaRPr lang="en-US" sz="1050" b="1" dirty="0">
                        <a:effectLst/>
                      </a:endParaRPr>
                    </a:p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the dataset was collected from 11 healthy young subjects related to the collected Data but in a different shape</a:t>
                      </a:r>
                      <a:endParaRPr lang="en-US" sz="1050" b="0" dirty="0">
                        <a:effectLst/>
                      </a:endParaRPr>
                    </a:p>
                    <a:p>
                      <a:pPr rtl="0"/>
                      <a:br>
                        <a:rPr lang="en-US" sz="1050" b="0" dirty="0">
                          <a:effectLst/>
                        </a:rPr>
                      </a:br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Collected Data:</a:t>
                      </a:r>
                      <a:endParaRPr lang="en-US" sz="1050" b="1" dirty="0">
                        <a:effectLst/>
                      </a:endParaRPr>
                    </a:p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Data were collected from 7 subjects using BCI2000 framework in two record sessions Speller session and a </a:t>
                      </a:r>
                      <a:r>
                        <a:rPr lang="en-US" sz="105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Domotic</a:t>
                      </a:r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session Each session consisted of 10 run</a:t>
                      </a:r>
                      <a:endParaRPr lang="en-US" sz="105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features were extracted from The EEG signal using Stepwise Linear </a:t>
                      </a:r>
                      <a:r>
                        <a:rPr lang="en-US" sz="105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Domotic</a:t>
                      </a:r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session in each session and performed 6 round cross-validation</a:t>
                      </a:r>
                      <a:endParaRPr lang="en-US" sz="105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Classification model </a:t>
                      </a:r>
                      <a:endParaRPr lang="en-US" sz="1050" b="1" dirty="0">
                        <a:effectLst/>
                      </a:endParaRPr>
                    </a:p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Speller session</a:t>
                      </a:r>
                      <a:endParaRPr lang="en-US" sz="1050" b="1" dirty="0">
                        <a:effectLst/>
                      </a:endParaRPr>
                    </a:p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The classification was made to </a:t>
                      </a:r>
                      <a:r>
                        <a:rPr lang="en-US" sz="105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recognise</a:t>
                      </a:r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5 common Dutch words WATER, WATER, KOPJE, BROOD and KLEIN</a:t>
                      </a:r>
                      <a:br>
                        <a:rPr lang="en-US" sz="1050" dirty="0"/>
                      </a:br>
                      <a:r>
                        <a:rPr lang="en-US" sz="105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Domotic</a:t>
                      </a:r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session</a:t>
                      </a:r>
                      <a:endParaRPr lang="en-US" sz="1050" b="1" dirty="0">
                        <a:effectLst/>
                      </a:endParaRPr>
                    </a:p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The classification was made in 2 different modes asynchronous and synchronous classifier</a:t>
                      </a:r>
                      <a:endParaRPr lang="en-US" sz="105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Speller session</a:t>
                      </a:r>
                      <a:endParaRPr lang="en-US" sz="1050" b="1" dirty="0">
                        <a:effectLst/>
                      </a:endParaRPr>
                    </a:p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All subjects except Subject 3 exceeded the level of 80% </a:t>
                      </a:r>
                      <a:br>
                        <a:rPr lang="en-US" sz="1050" b="0" dirty="0">
                          <a:effectLst/>
                        </a:rPr>
                      </a:br>
                      <a:r>
                        <a:rPr lang="en-US" sz="105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Domotic</a:t>
                      </a:r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session</a:t>
                      </a:r>
                      <a:r>
                        <a:rPr lang="en-US" sz="105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Synchronous</a:t>
                      </a:r>
                      <a:endParaRPr lang="en-US" sz="1050" b="1" dirty="0">
                        <a:effectLst/>
                      </a:endParaRPr>
                    </a:p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there were on average 18.57% wrong </a:t>
                      </a:r>
                      <a:r>
                        <a:rPr lang="en-US" sz="105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classificationsAsynchronous</a:t>
                      </a:r>
                      <a:endParaRPr lang="en-US" sz="1050" b="1" dirty="0">
                        <a:effectLst/>
                      </a:endParaRPr>
                    </a:p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error rate dropped to 1%</a:t>
                      </a:r>
                      <a:endParaRPr lang="en-US" sz="1050" b="0" dirty="0">
                        <a:effectLst/>
                      </a:endParaRPr>
                    </a:p>
                    <a:p>
                      <a:pPr rtl="0"/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Confession matrix</a:t>
                      </a:r>
                      <a:r>
                        <a:rPr lang="en-US" sz="105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sz="105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0.225 false positives/minute</a:t>
                      </a:r>
                      <a:endParaRPr lang="en-US" sz="105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521674"/>
                  </a:ext>
                </a:extLst>
              </a:tr>
              <a:tr h="1914343">
                <a:tc>
                  <a:txBody>
                    <a:bodyPr/>
                    <a:lstStyle/>
                    <a:p>
                      <a:r>
                        <a:rPr lang="en-US" sz="1050" dirty="0" err="1"/>
                        <a:t>NeuroPhone</a:t>
                      </a:r>
                      <a:r>
                        <a:rPr lang="en-US" sz="1050" dirty="0"/>
                        <a:t>: Brain-Mobile Phone Interface using a Wireless EEG Headset</a:t>
                      </a:r>
                    </a:p>
                    <a:p>
                      <a:br>
                        <a:rPr lang="en-US" sz="1050" dirty="0"/>
                      </a:b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2010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We use the </a:t>
                      </a:r>
                      <a:r>
                        <a:rPr lang="en-US" sz="1050" dirty="0" err="1"/>
                        <a:t>Emotiv</a:t>
                      </a:r>
                      <a:r>
                        <a:rPr lang="en-US" sz="1050" dirty="0"/>
                        <a:t> EPOC headset which has 14 data-collecting electrodes and 2 reference electrodes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we are averaging data fora better Signal to Noise Ratio (SNR).we can still improve the EEG signals for better P300 detection, We use a bandpass filter to get rid of </a:t>
                      </a:r>
                      <a:r>
                        <a:rPr lang="en-US" sz="1050" dirty="0" err="1"/>
                        <a:t>anynoise</a:t>
                      </a:r>
                      <a:r>
                        <a:rPr lang="en-US" sz="1050" dirty="0"/>
                        <a:t> that is not in the P300 frequency range.  signal processing is unnecessary for wink mode </a:t>
                      </a:r>
                      <a:r>
                        <a:rPr lang="en-US" sz="1050" dirty="0" err="1"/>
                        <a:t>becausewink</a:t>
                      </a:r>
                      <a:r>
                        <a:rPr lang="en-US" sz="1050" dirty="0"/>
                        <a:t> signals are much more easily detectable in raw EEG data</a:t>
                      </a:r>
                    </a:p>
                    <a:p>
                      <a:br>
                        <a:rPr lang="en-US" sz="1050" dirty="0"/>
                      </a:b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Bayesian classifier is used for wink mode and a simple decision stump is used for the think </a:t>
                      </a:r>
                      <a:r>
                        <a:rPr lang="en-US" sz="1050" dirty="0" err="1"/>
                        <a:t>mode.num</a:t>
                      </a:r>
                      <a:r>
                        <a:rPr lang="en-US" sz="1050" dirty="0"/>
                        <a:t> of </a:t>
                      </a:r>
                      <a:r>
                        <a:rPr lang="en-US" sz="1050" dirty="0" err="1"/>
                        <a:t>classes:"The</a:t>
                      </a:r>
                      <a:r>
                        <a:rPr lang="en-US" sz="1050" dirty="0"/>
                        <a:t> headset samples all channels at 128 samples/second. each of which is a 4-byte floating point number corresponding to the voltage of a single </a:t>
                      </a:r>
                      <a:r>
                        <a:rPr lang="en-US" sz="1050" dirty="0" err="1"/>
                        <a:t>electrodeuse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Emotiv</a:t>
                      </a:r>
                      <a:r>
                        <a:rPr lang="en-US" sz="1050" dirty="0"/>
                        <a:t> EPOC headset which has 14 data collecting electrodes and 2 reference electrodes.(AF3 ,AF4 ,F3 ,F4 ,F7 ,F8 ,FC5 ,FC6 ,T7 ,T8 ,CMS ,DRL ,P7 ,P8 ,O1 ,O2)"Mean </a:t>
                      </a:r>
                    </a:p>
                    <a:p>
                      <a:br>
                        <a:rPr lang="en-US" sz="1050" dirty="0"/>
                      </a:b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CNN:69%RNN with LSTM:67%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36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85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34877-6D42-D28B-B435-2CFD21E03476}"/>
              </a:ext>
            </a:extLst>
          </p:cNvPr>
          <p:cNvSpPr txBox="1"/>
          <p:nvPr/>
        </p:nvSpPr>
        <p:spPr>
          <a:xfrm>
            <a:off x="1175659" y="2075544"/>
            <a:ext cx="96810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EEG signal has amplified with a sample rate of 256hz.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High pass filter with cutting frequency of 0.1hz.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Low pass filter with cutting frequency of 20hz.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data is normalized by applying a min-max normalization.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F5BE9-5D8B-D087-B639-758C6151F217}"/>
              </a:ext>
            </a:extLst>
          </p:cNvPr>
          <p:cNvSpPr txBox="1"/>
          <p:nvPr/>
        </p:nvSpPr>
        <p:spPr>
          <a:xfrm>
            <a:off x="3884427" y="467832"/>
            <a:ext cx="4423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41228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6507DB-15C6-80A1-1388-A8EA9B4D569B}"/>
              </a:ext>
            </a:extLst>
          </p:cNvPr>
          <p:cNvSpPr txBox="1"/>
          <p:nvPr/>
        </p:nvSpPr>
        <p:spPr>
          <a:xfrm>
            <a:off x="4261031" y="616300"/>
            <a:ext cx="366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System flow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3C3832A-7A26-593E-24AA-C875986D7397}"/>
              </a:ext>
            </a:extLst>
          </p:cNvPr>
          <p:cNvSpPr/>
          <p:nvPr/>
        </p:nvSpPr>
        <p:spPr>
          <a:xfrm>
            <a:off x="1596532" y="4415627"/>
            <a:ext cx="528193" cy="54214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C3FD6-DE5B-32D6-B23C-2CC20014A7B0}"/>
              </a:ext>
            </a:extLst>
          </p:cNvPr>
          <p:cNvSpPr txBox="1"/>
          <p:nvPr/>
        </p:nvSpPr>
        <p:spPr>
          <a:xfrm>
            <a:off x="1151800" y="5142405"/>
            <a:ext cx="2218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Preprocessing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D3B6F-B7EA-C793-57FD-7BDB2C7738A3}"/>
              </a:ext>
            </a:extLst>
          </p:cNvPr>
          <p:cNvSpPr txBox="1"/>
          <p:nvPr/>
        </p:nvSpPr>
        <p:spPr>
          <a:xfrm>
            <a:off x="9326512" y="5159153"/>
            <a:ext cx="11970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Model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076CA9A-5805-99E4-2D6F-2D78759BC2C8}"/>
              </a:ext>
            </a:extLst>
          </p:cNvPr>
          <p:cNvSpPr/>
          <p:nvPr/>
        </p:nvSpPr>
        <p:spPr>
          <a:xfrm rot="15094337">
            <a:off x="8297071" y="5744855"/>
            <a:ext cx="523220" cy="6245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5CB8D98A-E0A3-A2BD-A6C9-E1ED9B8AD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15" y="1825400"/>
            <a:ext cx="3357226" cy="2246808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CFCE5A31-49A5-433E-1027-A93C58644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32" y="1924223"/>
            <a:ext cx="2676693" cy="2078873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B85EB155-4489-54F2-E741-9CCC49812B5B}"/>
              </a:ext>
            </a:extLst>
          </p:cNvPr>
          <p:cNvSpPr/>
          <p:nvPr/>
        </p:nvSpPr>
        <p:spPr>
          <a:xfrm rot="17929962">
            <a:off x="3515913" y="5796781"/>
            <a:ext cx="523220" cy="6245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045D7B6-5D5D-FAE3-EB6D-FEE513920F86}"/>
              </a:ext>
            </a:extLst>
          </p:cNvPr>
          <p:cNvSpPr/>
          <p:nvPr/>
        </p:nvSpPr>
        <p:spPr>
          <a:xfrm rot="10800000">
            <a:off x="9660931" y="4357250"/>
            <a:ext cx="528193" cy="54214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85BB6-3E7D-C350-029C-BE5E580607D3}"/>
              </a:ext>
            </a:extLst>
          </p:cNvPr>
          <p:cNvSpPr txBox="1"/>
          <p:nvPr/>
        </p:nvSpPr>
        <p:spPr>
          <a:xfrm>
            <a:off x="5010558" y="6057120"/>
            <a:ext cx="2913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Augmentation </a:t>
            </a:r>
          </a:p>
        </p:txBody>
      </p:sp>
    </p:spTree>
    <p:extLst>
      <p:ext uri="{BB962C8B-B14F-4D97-AF65-F5344CB8AC3E}">
        <p14:creationId xmlns:p14="http://schemas.microsoft.com/office/powerpoint/2010/main" val="3729629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A142-AF3C-A714-F8B4-DEE44E529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2218" y="280314"/>
            <a:ext cx="2725612" cy="1068746"/>
          </a:xfrm>
        </p:spPr>
        <p:txBody>
          <a:bodyPr/>
          <a:lstStyle/>
          <a:p>
            <a:r>
              <a:rPr lang="en-US" b="1" dirty="0"/>
              <a:t>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5A260-7C51-D1D9-280E-04EE6C44C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2903" y="1727200"/>
            <a:ext cx="6707212" cy="4180114"/>
          </a:xfrm>
        </p:spPr>
        <p:txBody>
          <a:bodyPr>
            <a:normAutofit fontScale="92500"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BCI competition II consists of a single subject data, which contains 42 training and 31 testing (8 words) characters.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Dataset II of the BCI competition III contains the data of two subjects, subject A and B. It contains 85 training and 100 testing characters for each subject.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 6 * 6 speller matrix is used for the data collection as shown in Figure.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The rows and columns of the speller matrix intensified randomly at a rate of 5.7 Hz.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The BCI paradigm is intensified for 100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and remains blank for 75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0B1E9-8392-847A-11EA-651D1549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44" y="1937886"/>
            <a:ext cx="4496227" cy="35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34877-6D42-D28B-B435-2CFD21E03476}"/>
              </a:ext>
            </a:extLst>
          </p:cNvPr>
          <p:cNvSpPr txBox="1"/>
          <p:nvPr/>
        </p:nvSpPr>
        <p:spPr>
          <a:xfrm>
            <a:off x="1175659" y="2075544"/>
            <a:ext cx="96810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EEG signal has amplified with a sample rate of 256hz.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Band pass filter between 0.1 HZ and 20 HZ.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data is normalized by applying a min-max normalization.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F5BE9-5D8B-D087-B639-758C6151F217}"/>
              </a:ext>
            </a:extLst>
          </p:cNvPr>
          <p:cNvSpPr txBox="1"/>
          <p:nvPr/>
        </p:nvSpPr>
        <p:spPr>
          <a:xfrm>
            <a:off x="3884427" y="467832"/>
            <a:ext cx="4423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70513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02A5-7EB1-6E2B-74DE-1D1F1D32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03179"/>
            <a:ext cx="9905998" cy="13272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Augmentation models</a:t>
            </a:r>
            <a:br>
              <a:rPr lang="en-US" sz="4800" b="1" i="0" dirty="0">
                <a:effectLst/>
                <a:latin typeface="Arial" panose="020B0604020202020204" pitchFamily="34" charset="0"/>
              </a:rPr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0DC8-86E1-D816-DD1C-7BEA4001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1" y="1248228"/>
            <a:ext cx="6589486" cy="5021943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2000" dirty="0">
                <a:latin typeface="Arial" panose="020B0604020202020204" pitchFamily="34" charset="0"/>
              </a:rPr>
              <a:t>Wasserstein GAN with gradient penalty (WGAN-GP)</a:t>
            </a:r>
          </a:p>
          <a:p>
            <a:pPr marL="457200" algn="l">
              <a:buFont typeface="+mj-lt"/>
              <a:buAutoNum type="arabicPeriod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Generator model</a:t>
            </a:r>
            <a:endParaRPr lang="en-US" sz="2000" b="1" i="0" dirty="0">
              <a:effectLst/>
              <a:latin typeface="Arial" panose="020B0604020202020204" pitchFamily="34" charset="0"/>
            </a:endParaRPr>
          </a:p>
          <a:p>
            <a:pPr marL="914400" algn="l">
              <a:buFont typeface="+mj-lt"/>
              <a:buAutoNum type="arabicPeriod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two 2D transposed convolution layers followed by batch normalization and 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</a:rPr>
              <a:t>ReLU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 operators</a:t>
            </a: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 marL="914400" algn="l">
              <a:buFont typeface="+mj-lt"/>
              <a:buAutoNum type="arabicPeriod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One 2D convolutional layer followed by the tanh activation function</a:t>
            </a: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 marL="457200" algn="l">
              <a:buFont typeface="+mj-lt"/>
              <a:buAutoNum type="arabicPeriod" startAt="2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discriminator model</a:t>
            </a:r>
            <a:endParaRPr lang="en-US" sz="2000" b="1" i="0" dirty="0">
              <a:effectLst/>
              <a:latin typeface="Arial" panose="020B0604020202020204" pitchFamily="34" charset="0"/>
            </a:endParaRPr>
          </a:p>
          <a:p>
            <a:pPr marL="914400" algn="l">
              <a:buFont typeface="+mj-lt"/>
              <a:buAutoNum type="arabicPeriod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three 2D convolutional blocks, where each includes one 2D convolutional layer with Leaky </a:t>
            </a:r>
            <a:r>
              <a:rPr lang="en-US" sz="2000" b="0" i="0" u="none" strike="noStrike" dirty="0" err="1">
                <a:effectLst/>
                <a:latin typeface="Arial" panose="020B0604020202020204" pitchFamily="34" charset="0"/>
              </a:rPr>
              <a:t>ReLU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 activation</a:t>
            </a: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pPr marL="914400" algn="l">
              <a:buFont typeface="+mj-lt"/>
              <a:buAutoNum type="arabicPeriod" startAt="2"/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The output of the last convolutional block is flattened into a vector to be processed into a fully-connected layer followed by a sigmoid activation</a:t>
            </a:r>
            <a:endParaRPr lang="en-US" sz="2000" b="0" i="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C4CD999-F646-BE02-BC2A-F0F90AD57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17" y="1485673"/>
            <a:ext cx="39814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3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3A9568-B86E-3D01-1F64-39BD289F6AF4}"/>
              </a:ext>
            </a:extLst>
          </p:cNvPr>
          <p:cNvSpPr txBox="1"/>
          <p:nvPr/>
        </p:nvSpPr>
        <p:spPr>
          <a:xfrm>
            <a:off x="1860697" y="2200940"/>
            <a:ext cx="8665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 2-level hierarchal CNN-LSTM model:</a:t>
            </a:r>
          </a:p>
          <a:p>
            <a:pPr marL="285750" indent="-285750" algn="l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2D max pooling and dropout layers to reduce overfitting</a:t>
            </a:r>
          </a:p>
          <a:p>
            <a:pPr marL="285750" indent="-285750" algn="l">
              <a:buFontTx/>
              <a:buChar char="-"/>
            </a:pP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activation function and batch normalization to speed the learning process</a:t>
            </a:r>
          </a:p>
          <a:p>
            <a:pPr marL="285750" indent="-285750" algn="l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Adam optimizer with 1e-4 learning rate</a:t>
            </a:r>
          </a:p>
          <a:p>
            <a:pPr marL="285750" indent="-285750" algn="l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10-fold cross validation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07495-7494-B1D9-5C41-0FB4D441E479}"/>
              </a:ext>
            </a:extLst>
          </p:cNvPr>
          <p:cNvSpPr txBox="1"/>
          <p:nvPr/>
        </p:nvSpPr>
        <p:spPr>
          <a:xfrm>
            <a:off x="4113028" y="413840"/>
            <a:ext cx="3965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06307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EE03-3AEE-E69B-7C9D-961C5340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E36FF-0DA7-98E9-977E-B2E6EC8B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02971"/>
            <a:ext cx="9905999" cy="378823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Accuracy and precision.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Information transfer rate (ITR), which measures the character recognition speed of the BCI system. The unit of ITR is bits per minute (bpm). The ITR is defined as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E6D79-A944-0074-FD3A-D6859D5E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75" y="4267201"/>
            <a:ext cx="7761292" cy="112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0;p2">
            <a:extLst>
              <a:ext uri="{FF2B5EF4-FFF2-40B4-BE49-F238E27FC236}">
                <a16:creationId xmlns:a16="http://schemas.microsoft.com/office/drawing/2014/main" id="{656FD894-A9B2-BA8E-4A6B-7F49EFAE675C}"/>
              </a:ext>
            </a:extLst>
          </p:cNvPr>
          <p:cNvSpPr txBox="1">
            <a:spLocks/>
          </p:cNvSpPr>
          <p:nvPr/>
        </p:nvSpPr>
        <p:spPr>
          <a:xfrm>
            <a:off x="3371100" y="866943"/>
            <a:ext cx="54498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>
                <a:solidFill>
                  <a:schemeClr val="dk1"/>
                </a:solidFill>
              </a:rPr>
              <a:t>          </a:t>
            </a:r>
            <a:r>
              <a:rPr lang="en-US" sz="6600" b="1" dirty="0">
                <a:latin typeface="+mn-lt"/>
                <a:ea typeface="+mn-ea"/>
                <a:cs typeface="+mn-cs"/>
              </a:rPr>
              <a:t>Supervisors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4000"/>
              <a:buFont typeface="Play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4" name="Google Shape;101;p2">
            <a:extLst>
              <a:ext uri="{FF2B5EF4-FFF2-40B4-BE49-F238E27FC236}">
                <a16:creationId xmlns:a16="http://schemas.microsoft.com/office/drawing/2014/main" id="{CE9EB2D9-542B-0A55-38C0-267300869994}"/>
              </a:ext>
            </a:extLst>
          </p:cNvPr>
          <p:cNvSpPr txBox="1"/>
          <p:nvPr/>
        </p:nvSpPr>
        <p:spPr>
          <a:xfrm>
            <a:off x="3506973" y="3319684"/>
            <a:ext cx="5178054" cy="112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</a:pPr>
            <a:r>
              <a:rPr lang="en-US" sz="4400" b="1" dirty="0">
                <a:sym typeface="Play"/>
              </a:rPr>
              <a:t>Dr. Manal Tantawi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</a:pPr>
            <a:r>
              <a:rPr lang="en-US" sz="3200" b="1" dirty="0"/>
              <a:t>TA. Omer Shrif 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1914510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4209F267-895A-AC5C-4982-505D7AB49974}"/>
              </a:ext>
            </a:extLst>
          </p:cNvPr>
          <p:cNvSpPr/>
          <p:nvPr/>
        </p:nvSpPr>
        <p:spPr>
          <a:xfrm>
            <a:off x="1766207" y="3180207"/>
            <a:ext cx="930702" cy="60200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47;p14">
            <a:extLst>
              <a:ext uri="{FF2B5EF4-FFF2-40B4-BE49-F238E27FC236}">
                <a16:creationId xmlns:a16="http://schemas.microsoft.com/office/drawing/2014/main" id="{7DA58D19-92C9-8B2D-979F-4CEC8FB447C4}"/>
              </a:ext>
            </a:extLst>
          </p:cNvPr>
          <p:cNvSpPr txBox="1">
            <a:spLocks/>
          </p:cNvSpPr>
          <p:nvPr/>
        </p:nvSpPr>
        <p:spPr>
          <a:xfrm>
            <a:off x="4979765" y="399492"/>
            <a:ext cx="2054942" cy="13608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4000"/>
              <a:buFont typeface="Play"/>
              <a:buNone/>
            </a:pPr>
            <a:r>
              <a:rPr lang="en-US" sz="4800" dirty="0"/>
              <a:t>Tools</a:t>
            </a:r>
          </a:p>
        </p:txBody>
      </p:sp>
      <p:pic>
        <p:nvPicPr>
          <p:cNvPr id="5" name="Google Shape;348;p14">
            <a:extLst>
              <a:ext uri="{FF2B5EF4-FFF2-40B4-BE49-F238E27FC236}">
                <a16:creationId xmlns:a16="http://schemas.microsoft.com/office/drawing/2014/main" id="{EC19D7F7-3309-68D1-BCEA-452A826D6B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4020" y="2005956"/>
            <a:ext cx="682889" cy="7985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9;p14">
            <a:extLst>
              <a:ext uri="{FF2B5EF4-FFF2-40B4-BE49-F238E27FC236}">
                <a16:creationId xmlns:a16="http://schemas.microsoft.com/office/drawing/2014/main" id="{EDAD03AA-7F34-7047-9EC9-9552003C2D6F}"/>
              </a:ext>
            </a:extLst>
          </p:cNvPr>
          <p:cNvSpPr txBox="1"/>
          <p:nvPr/>
        </p:nvSpPr>
        <p:spPr>
          <a:xfrm>
            <a:off x="2696908" y="4331517"/>
            <a:ext cx="2055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latin typeface="Oswald"/>
                <a:ea typeface="Oswald"/>
                <a:cs typeface="Oswald"/>
                <a:sym typeface="Oswald"/>
              </a:rPr>
              <a:t>Google Co-lab</a:t>
            </a:r>
            <a:endParaRPr dirty="0"/>
          </a:p>
        </p:txBody>
      </p:sp>
      <p:pic>
        <p:nvPicPr>
          <p:cNvPr id="7" name="Google Shape;350;p14">
            <a:extLst>
              <a:ext uri="{FF2B5EF4-FFF2-40B4-BE49-F238E27FC236}">
                <a16:creationId xmlns:a16="http://schemas.microsoft.com/office/drawing/2014/main" id="{7F74B6D3-93F7-FD57-27F2-8C7FAB3151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6207" y="4261325"/>
            <a:ext cx="930701" cy="6020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51;p14">
            <a:extLst>
              <a:ext uri="{FF2B5EF4-FFF2-40B4-BE49-F238E27FC236}">
                <a16:creationId xmlns:a16="http://schemas.microsoft.com/office/drawing/2014/main" id="{C26C478B-060F-00F2-521C-1688F37F5A30}"/>
              </a:ext>
            </a:extLst>
          </p:cNvPr>
          <p:cNvSpPr txBox="1"/>
          <p:nvPr/>
        </p:nvSpPr>
        <p:spPr>
          <a:xfrm>
            <a:off x="2422297" y="2067380"/>
            <a:ext cx="2055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latin typeface="Oswald"/>
                <a:ea typeface="Oswald"/>
                <a:cs typeface="Oswald"/>
                <a:sym typeface="Oswald"/>
              </a:rPr>
              <a:t>Python</a:t>
            </a:r>
            <a:endParaRPr sz="2800" dirty="0"/>
          </a:p>
        </p:txBody>
      </p:sp>
      <p:pic>
        <p:nvPicPr>
          <p:cNvPr id="9" name="Google Shape;352;p14">
            <a:extLst>
              <a:ext uri="{FF2B5EF4-FFF2-40B4-BE49-F238E27FC236}">
                <a16:creationId xmlns:a16="http://schemas.microsoft.com/office/drawing/2014/main" id="{D720B404-C53B-3681-6806-AD47D67F814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039" y="3332018"/>
            <a:ext cx="797038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53;p14">
            <a:extLst>
              <a:ext uri="{FF2B5EF4-FFF2-40B4-BE49-F238E27FC236}">
                <a16:creationId xmlns:a16="http://schemas.microsoft.com/office/drawing/2014/main" id="{D3FDFB62-4A51-FB2F-A7BF-C7D9212087D1}"/>
              </a:ext>
            </a:extLst>
          </p:cNvPr>
          <p:cNvSpPr txBox="1"/>
          <p:nvPr/>
        </p:nvSpPr>
        <p:spPr>
          <a:xfrm>
            <a:off x="2909561" y="3167410"/>
            <a:ext cx="298139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Oswald"/>
                <a:ea typeface="Oswald"/>
                <a:cs typeface="Oswald"/>
                <a:sym typeface="Oswald"/>
              </a:rPr>
              <a:t>PyTorch</a:t>
            </a:r>
            <a:r>
              <a:rPr lang="en-US" sz="2800" dirty="0">
                <a:latin typeface="Oswald"/>
                <a:ea typeface="Oswald"/>
                <a:cs typeface="Oswald"/>
                <a:sym typeface="Oswald"/>
              </a:rPr>
              <a:t> </a:t>
            </a:r>
            <a:endParaRPr sz="2800" b="0" i="0" u="none" strike="noStrike" cap="none" dirty="0"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4708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0180-083C-15D1-9AB6-4D21FF43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CF013-ED68-5AB4-C290-46F1B756E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9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5F9FB9-1084-58F4-829C-18BE9A206045}"/>
              </a:ext>
            </a:extLst>
          </p:cNvPr>
          <p:cNvSpPr txBox="1"/>
          <p:nvPr/>
        </p:nvSpPr>
        <p:spPr>
          <a:xfrm>
            <a:off x="1255468" y="711349"/>
            <a:ext cx="100788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Proudly presented by</a:t>
            </a:r>
          </a:p>
          <a:p>
            <a:pPr algn="ctr"/>
            <a:endParaRPr lang="en-US" sz="3600" dirty="0"/>
          </a:p>
          <a:p>
            <a:r>
              <a:rPr lang="en-US" sz="3600" dirty="0"/>
              <a:t>Abdelrahman Sayed Ali Mohamed.</a:t>
            </a:r>
          </a:p>
          <a:p>
            <a:r>
              <a:rPr lang="en-US" sz="3600" dirty="0"/>
              <a:t>Ayman Hassan </a:t>
            </a:r>
            <a:r>
              <a:rPr lang="en-US" sz="3600" dirty="0" err="1"/>
              <a:t>Twfiq</a:t>
            </a:r>
            <a:r>
              <a:rPr lang="en-US" sz="3600" dirty="0"/>
              <a:t> Abd-</a:t>
            </a:r>
            <a:r>
              <a:rPr lang="en-US" sz="3600" dirty="0" err="1"/>
              <a:t>Elhafez</a:t>
            </a:r>
            <a:r>
              <a:rPr lang="en-US" sz="3600" dirty="0"/>
              <a:t>.</a:t>
            </a:r>
          </a:p>
          <a:p>
            <a:r>
              <a:rPr lang="en-US" sz="3600" dirty="0"/>
              <a:t>Mohammed Nour </a:t>
            </a:r>
            <a:r>
              <a:rPr lang="en-US" sz="3600" dirty="0" err="1"/>
              <a:t>Eldin</a:t>
            </a:r>
            <a:r>
              <a:rPr lang="en-US" sz="3600" dirty="0"/>
              <a:t> Abbas.</a:t>
            </a:r>
          </a:p>
          <a:p>
            <a:r>
              <a:rPr lang="en-US" sz="3600" dirty="0"/>
              <a:t>Nora Ekramy Ali Yossef.</a:t>
            </a:r>
          </a:p>
          <a:p>
            <a:pPr lvl="0"/>
            <a:r>
              <a:rPr lang="en-US" sz="3600" dirty="0" err="1"/>
              <a:t>Norhan</a:t>
            </a:r>
            <a:r>
              <a:rPr lang="en-US" sz="3600" dirty="0"/>
              <a:t> Abdelkarim </a:t>
            </a:r>
            <a:r>
              <a:rPr lang="en-US" sz="3600" dirty="0" err="1"/>
              <a:t>Khalf</a:t>
            </a:r>
            <a:r>
              <a:rPr lang="en-US" sz="3600" dirty="0"/>
              <a:t> </a:t>
            </a:r>
            <a:r>
              <a:rPr lang="en-US" sz="3600" dirty="0" err="1"/>
              <a:t>Abdelhafez</a:t>
            </a:r>
            <a:r>
              <a:rPr lang="en-US" sz="3600" dirty="0"/>
              <a:t>.</a:t>
            </a:r>
          </a:p>
          <a:p>
            <a:pPr lvl="0"/>
            <a:r>
              <a:rPr lang="en-US" sz="3600" dirty="0"/>
              <a:t>Nour Mohamed Hussein Mahmoud Mohamed </a:t>
            </a:r>
            <a:r>
              <a:rPr lang="en-US" sz="3600" dirty="0" err="1"/>
              <a:t>Kamaly</a:t>
            </a:r>
            <a:r>
              <a:rPr lang="en-US" sz="3600" dirty="0"/>
              <a:t>.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601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31B93-AB69-1B68-CC21-E080DBEE537C}"/>
              </a:ext>
            </a:extLst>
          </p:cNvPr>
          <p:cNvSpPr txBox="1"/>
          <p:nvPr/>
        </p:nvSpPr>
        <p:spPr>
          <a:xfrm flipH="1">
            <a:off x="4951797" y="185377"/>
            <a:ext cx="491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F8050-A919-2B39-0D3E-78593860CCBD}"/>
              </a:ext>
            </a:extLst>
          </p:cNvPr>
          <p:cNvSpPr txBox="1"/>
          <p:nvPr/>
        </p:nvSpPr>
        <p:spPr>
          <a:xfrm>
            <a:off x="1364344" y="2340747"/>
            <a:ext cx="1005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000" b="1" dirty="0"/>
              <a:t> Problem definition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b="1" dirty="0"/>
              <a:t> Motivation for developing a </a:t>
            </a:r>
            <a:r>
              <a:rPr lang="en-US" sz="3000" b="1" dirty="0" err="1"/>
              <a:t>NeuroPhone</a:t>
            </a:r>
            <a:endParaRPr lang="en-US" sz="3000" b="1" dirty="0"/>
          </a:p>
          <a:p>
            <a:pPr marL="342900" indent="-342900">
              <a:buFont typeface="+mj-lt"/>
              <a:buAutoNum type="arabicPeriod"/>
            </a:pPr>
            <a:r>
              <a:rPr lang="en-US" sz="3000" b="1" dirty="0"/>
              <a:t> Objective of our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b="1" dirty="0"/>
              <a:t> Survey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b="1" dirty="0"/>
              <a:t> Identification and justification of proposed methodologies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b="1" dirty="0"/>
              <a:t> Resources needed by the project</a:t>
            </a:r>
          </a:p>
        </p:txBody>
      </p:sp>
    </p:spTree>
    <p:extLst>
      <p:ext uri="{BB962C8B-B14F-4D97-AF65-F5344CB8AC3E}">
        <p14:creationId xmlns:p14="http://schemas.microsoft.com/office/powerpoint/2010/main" val="94869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1CA33-1174-889C-DBDA-CEA58773321F}"/>
              </a:ext>
            </a:extLst>
          </p:cNvPr>
          <p:cNvSpPr txBox="1"/>
          <p:nvPr/>
        </p:nvSpPr>
        <p:spPr>
          <a:xfrm>
            <a:off x="3373457" y="499439"/>
            <a:ext cx="5507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</a:t>
            </a:r>
            <a:r>
              <a:rPr lang="en-US" sz="4800" b="1" dirty="0"/>
              <a:t>Problem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46709-1838-C07C-9EDF-751302BBB49B}"/>
              </a:ext>
            </a:extLst>
          </p:cNvPr>
          <p:cNvSpPr txBox="1"/>
          <p:nvPr/>
        </p:nvSpPr>
        <p:spPr>
          <a:xfrm>
            <a:off x="705050" y="1883604"/>
            <a:ext cx="66797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several ways of human-machine interaction (Mouse, Keyboard and touch screen).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were also other touchless approaches such as Kinect developed by Microsoft for the Xbox 360 video game console.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But all these ways Depend on physical activity from the human.</a:t>
            </a:r>
          </a:p>
        </p:txBody>
      </p:sp>
      <p:pic>
        <p:nvPicPr>
          <p:cNvPr id="4" name="Content Placeholder 6" descr="Gadgets on a desk">
            <a:extLst>
              <a:ext uri="{FF2B5EF4-FFF2-40B4-BE49-F238E27FC236}">
                <a16:creationId xmlns:a16="http://schemas.microsoft.com/office/drawing/2014/main" id="{E20B7E64-ACAD-B141-308A-CA45E3C7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548" y="1894694"/>
            <a:ext cx="41275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1CA33-1174-889C-DBDA-CEA58773321F}"/>
              </a:ext>
            </a:extLst>
          </p:cNvPr>
          <p:cNvSpPr txBox="1"/>
          <p:nvPr/>
        </p:nvSpPr>
        <p:spPr>
          <a:xfrm>
            <a:off x="3373457" y="499439"/>
            <a:ext cx="5507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</a:t>
            </a:r>
            <a:r>
              <a:rPr lang="en-US" sz="4800" b="1" dirty="0"/>
              <a:t>Problem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46709-1838-C07C-9EDF-751302BBB49B}"/>
              </a:ext>
            </a:extLst>
          </p:cNvPr>
          <p:cNvSpPr txBox="1"/>
          <p:nvPr/>
        </p:nvSpPr>
        <p:spPr>
          <a:xfrm>
            <a:off x="632479" y="1956175"/>
            <a:ext cx="66797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people with Motor disabilities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cann’t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access their computers and smart phones.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barrier could be overcome by Brain-Computer Interface (BCI) also known as Mind-Machine Interface (MMI) technology.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Direct pathway between brain and an external device.</a:t>
            </a:r>
          </a:p>
        </p:txBody>
      </p:sp>
      <p:pic>
        <p:nvPicPr>
          <p:cNvPr id="5" name="Content Placeholder 7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E7EA21EC-926E-E79C-CB7F-C39CFA6F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26" y="2225636"/>
            <a:ext cx="4516437" cy="22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8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1CA33-1174-889C-DBDA-CEA58773321F}"/>
              </a:ext>
            </a:extLst>
          </p:cNvPr>
          <p:cNvSpPr txBox="1"/>
          <p:nvPr/>
        </p:nvSpPr>
        <p:spPr>
          <a:xfrm>
            <a:off x="3373457" y="499439"/>
            <a:ext cx="5507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</a:t>
            </a:r>
            <a:r>
              <a:rPr lang="en-US" sz="4800" b="1" dirty="0"/>
              <a:t>Problem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46709-1838-C07C-9EDF-751302BBB49B}"/>
              </a:ext>
            </a:extLst>
          </p:cNvPr>
          <p:cNvSpPr txBox="1"/>
          <p:nvPr/>
        </p:nvSpPr>
        <p:spPr>
          <a:xfrm>
            <a:off x="588936" y="1898118"/>
            <a:ext cx="66797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EEG signals are signals elicited by brain neurons.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wireless EEG headset would transmit EEG signals (including p300 signal) via Bluetooth.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obile Phone application would in turn receive the signal and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using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learning techniques deployed in that application would detect and capture those signals.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7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E7EA21EC-926E-E79C-CB7F-C39CFA6F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697" y="2240150"/>
            <a:ext cx="4516437" cy="22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91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1CA33-1174-889C-DBDA-CEA58773321F}"/>
              </a:ext>
            </a:extLst>
          </p:cNvPr>
          <p:cNvSpPr txBox="1"/>
          <p:nvPr/>
        </p:nvSpPr>
        <p:spPr>
          <a:xfrm>
            <a:off x="3373457" y="499439"/>
            <a:ext cx="5507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</a:t>
            </a:r>
            <a:r>
              <a:rPr lang="en-US" sz="4800" b="1" dirty="0"/>
              <a:t>Problem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46709-1838-C07C-9EDF-751302BBB49B}"/>
              </a:ext>
            </a:extLst>
          </p:cNvPr>
          <p:cNvSpPr txBox="1"/>
          <p:nvPr/>
        </p:nvSpPr>
        <p:spPr>
          <a:xfrm>
            <a:off x="588936" y="1898118"/>
            <a:ext cx="66797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P300 target appears in (EEG) signal when a random visual stimulus occurs to the subject.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signal is called as P300 because a positive peak appears after 300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stimulus.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visual representation of P300 target and P300 non-target is shown in this figure.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171F8-624A-A094-6A2F-4D059D2CC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865" y="1886084"/>
            <a:ext cx="4354356" cy="33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92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8903-9873-D064-B03B-4FE7E16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01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7FD5-1F0E-F1A8-C317-DAB70D1E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828" y="1788743"/>
            <a:ext cx="5861916" cy="4583027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According to the World Health Organization (WHO), over 1 billion people are estimated to suffer from a disability.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corresponds to about 15% of the world's population.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BCI applications allow for a seamless connection between the device and disabled user that assists them in carrying out essential life tasks.</a:t>
            </a:r>
          </a:p>
        </p:txBody>
      </p:sp>
      <p:pic>
        <p:nvPicPr>
          <p:cNvPr id="5" name="Content Placeholder 6" descr="Daughter with father in wheelchair">
            <a:extLst>
              <a:ext uri="{FF2B5EF4-FFF2-40B4-BE49-F238E27FC236}">
                <a16:creationId xmlns:a16="http://schemas.microsoft.com/office/drawing/2014/main" id="{63EDFCAB-CEA5-E8F9-1B3D-92859EDF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34415" y="3373667"/>
            <a:ext cx="4255985" cy="2717088"/>
          </a:xfrm>
          <a:prstGeom prst="rect">
            <a:avLst/>
          </a:prstGeom>
          <a:ln w="25400">
            <a:gradFill>
              <a:gsLst>
                <a:gs pos="0">
                  <a:schemeClr val="bg2"/>
                </a:gs>
                <a:gs pos="50000">
                  <a:srgbClr val="4A3030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Content Placeholder 6" descr="Portrait of woman in wheelchair">
            <a:extLst>
              <a:ext uri="{FF2B5EF4-FFF2-40B4-BE49-F238E27FC236}">
                <a16:creationId xmlns:a16="http://schemas.microsoft.com/office/drawing/2014/main" id="{B61CB65A-6476-3016-A8E5-F6E1688CD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690" y="1611086"/>
            <a:ext cx="2453223" cy="363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39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438</TotalTime>
  <Words>1767</Words>
  <Application>Microsoft Office PowerPoint</Application>
  <PresentationFormat>Widescreen</PresentationFormat>
  <Paragraphs>179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Bahnschrift SemiBold SemiConden</vt:lpstr>
      <vt:lpstr>Calibri</vt:lpstr>
      <vt:lpstr>Oswald</vt:lpstr>
      <vt:lpstr>Play</vt:lpstr>
      <vt:lpstr>Tw Cen MT</vt:lpstr>
      <vt:lpstr>Circuit</vt:lpstr>
      <vt:lpstr>Real-Time Brain-Mobile phone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Objective</vt:lpstr>
      <vt:lpstr>PowerPoint Presentation</vt:lpstr>
      <vt:lpstr>PowerPoint Presentation</vt:lpstr>
      <vt:lpstr>PowerPoint Presentation</vt:lpstr>
      <vt:lpstr>PowerPoint Presentation</vt:lpstr>
      <vt:lpstr>Dataset</vt:lpstr>
      <vt:lpstr>PowerPoint Presentation</vt:lpstr>
      <vt:lpstr>Augmentation models </vt:lpstr>
      <vt:lpstr>PowerPoint Presentation</vt:lpstr>
      <vt:lpstr>Evaluation 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NeuroPhone: Real-Time Brain-Mobile phone Interface</dc:title>
  <dc:creator>نور محمد حسين محمود</dc:creator>
  <cp:lastModifiedBy>نورهان عبد الكريم خلف عبد الحافظ</cp:lastModifiedBy>
  <cp:revision>14</cp:revision>
  <dcterms:created xsi:type="dcterms:W3CDTF">2022-11-20T12:38:59Z</dcterms:created>
  <dcterms:modified xsi:type="dcterms:W3CDTF">2022-11-20T23:51:25Z</dcterms:modified>
</cp:coreProperties>
</file>